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2" r:id="rId4"/>
  </p:sldMasterIdLst>
  <p:notesMasterIdLst>
    <p:notesMasterId r:id="rId23"/>
  </p:notesMasterIdLst>
  <p:sldIdLst>
    <p:sldId id="256" r:id="rId5"/>
    <p:sldId id="2146847054" r:id="rId6"/>
    <p:sldId id="262" r:id="rId7"/>
    <p:sldId id="263" r:id="rId8"/>
    <p:sldId id="2146847058" r:id="rId9"/>
    <p:sldId id="265" r:id="rId10"/>
    <p:sldId id="2146847057" r:id="rId11"/>
    <p:sldId id="2146847066" r:id="rId12"/>
    <p:sldId id="2146847060" r:id="rId13"/>
    <p:sldId id="2146847067" r:id="rId14"/>
    <p:sldId id="2146847068" r:id="rId15"/>
    <p:sldId id="2146847062" r:id="rId16"/>
    <p:sldId id="2146847055" r:id="rId17"/>
    <p:sldId id="2146847059" r:id="rId18"/>
    <p:sldId id="2146847069" r:id="rId19"/>
    <p:sldId id="2146847070" r:id="rId20"/>
    <p:sldId id="2146847061" r:id="rId21"/>
    <p:sldId id="259"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2BA97"/>
    <a:srgbClr val="8E6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97"/>
    <p:restoredTop sz="94691"/>
  </p:normalViewPr>
  <p:slideViewPr>
    <p:cSldViewPr snapToGrid="0">
      <p:cViewPr>
        <p:scale>
          <a:sx n="91" d="100"/>
          <a:sy n="91" d="100"/>
        </p:scale>
        <p:origin x="1400" y="8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jpe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6256A78-79A6-408F-8148-4F87BB81602D}" type="datetimeFigureOut">
              <a:rPr lang="en-IN" smtClean="0"/>
              <a:t>04/08/25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7E254F1-4415-47BF-9E91-C5D4B9A33350}" type="slidenum">
              <a:rPr lang="en-IN" smtClean="0"/>
              <a:t>‹#›</a:t>
            </a:fld>
            <a:endParaRPr lang="en-IN"/>
          </a:p>
        </p:txBody>
      </p:sp>
    </p:spTree>
    <p:extLst>
      <p:ext uri="{BB962C8B-B14F-4D97-AF65-F5344CB8AC3E}">
        <p14:creationId xmlns:p14="http://schemas.microsoft.com/office/powerpoint/2010/main" val="5380084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8/4/25</a:t>
            </a:fld>
            <a:endParaRPr lang="en-US"/>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a:xfrm>
            <a:off x="581192" y="6423914"/>
            <a:ext cx="6917210" cy="365125"/>
          </a:xfrm>
          <a:prstGeom prst="rect">
            <a:avLst/>
          </a:prstGeom>
        </p:spPr>
        <p:txBody>
          <a:bodyPr/>
          <a:lstStyle/>
          <a:p>
            <a:endParaRPr lang="en-US"/>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490017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CED4963-E985-44C4-B8C4-FDD613B7C2F8}" type="datetime1">
              <a:rPr lang="en-US" smtClean="0"/>
              <a:t>8/4/25</a:t>
            </a:fld>
            <a:endParaRPr lang="en-US"/>
          </a:p>
        </p:txBody>
      </p:sp>
      <p:sp>
        <p:nvSpPr>
          <p:cNvPr id="5" name="Footer Placeholder 4"/>
          <p:cNvSpPr>
            <a:spLocks noGrp="1"/>
          </p:cNvSpPr>
          <p:nvPr>
            <p:ph type="ftr" sz="quarter" idx="11"/>
          </p:nvPr>
        </p:nvSpPr>
        <p:spPr>
          <a:xfrm>
            <a:off x="581192" y="6423914"/>
            <a:ext cx="691721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283591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8/4/25</a:t>
            </a:fld>
            <a:endParaRPr lang="en-US"/>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a:xfrm>
            <a:off x="581192" y="6423914"/>
            <a:ext cx="6917210" cy="365125"/>
          </a:xfrm>
          <a:prstGeom prst="rect">
            <a:avLst/>
          </a:prstGeom>
        </p:spPr>
        <p:txBody>
          <a:bodyPr/>
          <a:lstStyle/>
          <a:p>
            <a:endParaRPr lang="en-US"/>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3888496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530296"/>
          </a:xfrm>
        </p:spPr>
        <p:txBody>
          <a:bodyPr/>
          <a:lstStyle/>
          <a:p>
            <a:r>
              <a:rPr lang="en-US"/>
              <a:t>Click to edit Master title style</a:t>
            </a:r>
          </a:p>
        </p:txBody>
      </p:sp>
      <p:sp>
        <p:nvSpPr>
          <p:cNvPr id="3" name="Content Placeholder 2"/>
          <p:cNvSpPr>
            <a:spLocks noGrp="1"/>
          </p:cNvSpPr>
          <p:nvPr>
            <p:ph idx="1"/>
          </p:nvPr>
        </p:nvSpPr>
        <p:spPr>
          <a:xfrm>
            <a:off x="581192" y="1302026"/>
            <a:ext cx="11029615" cy="46733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8/4/25</a:t>
            </a:fld>
            <a:endParaRPr lang="en-US"/>
          </a:p>
        </p:txBody>
      </p:sp>
    </p:spTree>
    <p:extLst>
      <p:ext uri="{BB962C8B-B14F-4D97-AF65-F5344CB8AC3E}">
        <p14:creationId xmlns:p14="http://schemas.microsoft.com/office/powerpoint/2010/main" val="852443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8/4/25</a:t>
            </a:fld>
            <a:endParaRPr lang="en-US"/>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a:xfrm>
            <a:off x="581192" y="6423914"/>
            <a:ext cx="6917210" cy="365125"/>
          </a:xfrm>
          <a:prstGeom prst="rect">
            <a:avLst/>
          </a:prstGeom>
        </p:spPr>
        <p:txBody>
          <a:bodyPr/>
          <a:lstStyle/>
          <a:p>
            <a:endParaRPr lang="en-US"/>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666809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492855"/>
          </a:xfrm>
        </p:spPr>
        <p:txBody>
          <a:bodyPr/>
          <a:lstStyle/>
          <a:p>
            <a:r>
              <a:rPr lang="en-US"/>
              <a:t>Click to edit Master title style</a:t>
            </a:r>
          </a:p>
        </p:txBody>
      </p:sp>
      <p:sp>
        <p:nvSpPr>
          <p:cNvPr id="3" name="Content Placeholder 2"/>
          <p:cNvSpPr>
            <a:spLocks noGrp="1"/>
          </p:cNvSpPr>
          <p:nvPr>
            <p:ph sz="half" idx="1"/>
          </p:nvPr>
        </p:nvSpPr>
        <p:spPr>
          <a:xfrm>
            <a:off x="581193" y="1391479"/>
            <a:ext cx="5194767" cy="446957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416039" y="1391479"/>
            <a:ext cx="5194769" cy="446957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BFFD690-9426-415D-8B65-26881E07B2D4}" type="datetime1">
              <a:rPr lang="en-US" smtClean="0"/>
              <a:t>8/4/25</a:t>
            </a:fld>
            <a:endParaRPr lang="en-US"/>
          </a:p>
        </p:txBody>
      </p:sp>
      <p:sp>
        <p:nvSpPr>
          <p:cNvPr id="6" name="Footer Placeholder 5"/>
          <p:cNvSpPr>
            <a:spLocks noGrp="1"/>
          </p:cNvSpPr>
          <p:nvPr>
            <p:ph type="ftr" sz="quarter" idx="11"/>
          </p:nvPr>
        </p:nvSpPr>
        <p:spPr>
          <a:xfrm>
            <a:off x="581192" y="6423914"/>
            <a:ext cx="6917210" cy="365125"/>
          </a:xfrm>
          <a:prstGeom prst="rect">
            <a:avLst/>
          </a:prstGeom>
        </p:spPr>
        <p:txBody>
          <a:bodyPr/>
          <a:lstStyle/>
          <a:p>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4833232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4C4989A-474C-40DE-95B9-011C28B71673}" type="datetime1">
              <a:rPr lang="en-US" smtClean="0"/>
              <a:t>8/4/25</a:t>
            </a:fld>
            <a:endParaRPr lang="en-US"/>
          </a:p>
        </p:txBody>
      </p:sp>
      <p:sp>
        <p:nvSpPr>
          <p:cNvPr id="8" name="Footer Placeholder 7"/>
          <p:cNvSpPr>
            <a:spLocks noGrp="1"/>
          </p:cNvSpPr>
          <p:nvPr>
            <p:ph type="ftr" sz="quarter" idx="11"/>
          </p:nvPr>
        </p:nvSpPr>
        <p:spPr>
          <a:xfrm>
            <a:off x="581192" y="6423914"/>
            <a:ext cx="6917210" cy="365125"/>
          </a:xfrm>
          <a:prstGeom prst="rect">
            <a:avLst/>
          </a:prstGeom>
        </p:spPr>
        <p:txBody>
          <a:bodyPr/>
          <a:lstStyle/>
          <a:p>
            <a:endParaRPr lang="en-US"/>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748046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592246"/>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5DB4ED54-5B5E-4A04-93D3-5772E3CE3818}" type="datetime1">
              <a:rPr lang="en-US" smtClean="0"/>
              <a:t>8/4/25</a:t>
            </a:fld>
            <a:endParaRPr lang="en-US"/>
          </a:p>
        </p:txBody>
      </p:sp>
      <p:sp>
        <p:nvSpPr>
          <p:cNvPr id="4" name="Footer Placeholder 3"/>
          <p:cNvSpPr>
            <a:spLocks noGrp="1"/>
          </p:cNvSpPr>
          <p:nvPr>
            <p:ph type="ftr" sz="quarter" idx="11"/>
          </p:nvPr>
        </p:nvSpPr>
        <p:spPr>
          <a:xfrm>
            <a:off x="581192" y="6423914"/>
            <a:ext cx="6917210" cy="365125"/>
          </a:xfrm>
          <a:prstGeom prst="rect">
            <a:avLst/>
          </a:prstGeom>
        </p:spPr>
        <p:txBody>
          <a:bodyPr/>
          <a:lstStyle/>
          <a:p>
            <a:endParaRPr lang="en-US"/>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12936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8/4/25</a:t>
            </a:fld>
            <a:endParaRPr lang="en-US"/>
          </a:p>
        </p:txBody>
      </p:sp>
      <p:sp>
        <p:nvSpPr>
          <p:cNvPr id="3" name="Footer Placeholder 2"/>
          <p:cNvSpPr>
            <a:spLocks noGrp="1"/>
          </p:cNvSpPr>
          <p:nvPr>
            <p:ph type="ftr" sz="quarter" idx="11"/>
          </p:nvPr>
        </p:nvSpPr>
        <p:spPr>
          <a:xfrm>
            <a:off x="581192" y="6423914"/>
            <a:ext cx="6917210" cy="365125"/>
          </a:xfrm>
          <a:prstGeom prst="rect">
            <a:avLst/>
          </a:prstGeom>
        </p:spPr>
        <p:txBody>
          <a:bodyPr/>
          <a:lstStyle/>
          <a:p>
            <a:endParaRPr lang="en-US"/>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129494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8/4/25</a:t>
            </a:fld>
            <a:endParaRPr lang="en-US"/>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a:prstGeom prst="rect">
            <a:avLst/>
          </a:prstGeom>
        </p:spPr>
        <p:txBody>
          <a:bodyPr/>
          <a:lstStyle/>
          <a:p>
            <a:endParaRPr lang="en-US"/>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val="1261766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8/4/25</a:t>
            </a:fld>
            <a:endParaRPr lang="en-US"/>
          </a:p>
        </p:txBody>
      </p:sp>
      <p:sp>
        <p:nvSpPr>
          <p:cNvPr id="6" name="Footer Placeholder 5"/>
          <p:cNvSpPr>
            <a:spLocks noGrp="1"/>
          </p:cNvSpPr>
          <p:nvPr>
            <p:ph type="ftr" sz="quarter" idx="11"/>
          </p:nvPr>
        </p:nvSpPr>
        <p:spPr>
          <a:xfrm>
            <a:off x="581192" y="6423914"/>
            <a:ext cx="6917210" cy="365125"/>
          </a:xfrm>
          <a:prstGeom prst="rect">
            <a:avLst/>
          </a:prstGeom>
        </p:spPr>
        <p:txBody>
          <a:bodyPr/>
          <a:lstStyle/>
          <a:p>
            <a:pPr algn="l"/>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5732895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557146"/>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581192" y="1415198"/>
            <a:ext cx="11029616" cy="4572852"/>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8/4/25</a:t>
            </a:fld>
            <a:endParaRPr lang="en-US"/>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pic>
        <p:nvPicPr>
          <p:cNvPr id="8" name="Picture 7" descr="Logo&#10;&#10;Description automatically generated">
            <a:extLst>
              <a:ext uri="{FF2B5EF4-FFF2-40B4-BE49-F238E27FC236}">
                <a16:creationId xmlns:a16="http://schemas.microsoft.com/office/drawing/2014/main" id="{14A64E4D-8DED-7830-2955-1BE78C5B0655}"/>
              </a:ext>
            </a:extLst>
          </p:cNvPr>
          <p:cNvPicPr>
            <a:picLocks noChangeAspect="1"/>
          </p:cNvPicPr>
          <p:nvPr userDrawn="1"/>
        </p:nvPicPr>
        <p:blipFill>
          <a:blip r:embed="rId13"/>
          <a:stretch>
            <a:fillRect/>
          </a:stretch>
        </p:blipFill>
        <p:spPr>
          <a:xfrm>
            <a:off x="10485003" y="6437910"/>
            <a:ext cx="1125805" cy="365126"/>
          </a:xfrm>
          <a:prstGeom prst="rect">
            <a:avLst/>
          </a:prstGeom>
        </p:spPr>
      </p:pic>
    </p:spTree>
    <p:extLst>
      <p:ext uri="{BB962C8B-B14F-4D97-AF65-F5344CB8AC3E}">
        <p14:creationId xmlns:p14="http://schemas.microsoft.com/office/powerpoint/2010/main" val="3000897896"/>
      </p:ext>
    </p:extLst>
  </p:cSld>
  <p:clrMap bg1="lt1" tx1="dk1" bg2="lt2" tx2="dk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11" r:id="rId5"/>
    <p:sldLayoutId id="2147483760" r:id="rId6"/>
    <p:sldLayoutId id="2147483762" r:id="rId7"/>
    <p:sldLayoutId id="2147483706" r:id="rId8"/>
    <p:sldLayoutId id="2147483709" r:id="rId9"/>
    <p:sldLayoutId id="2147483707" r:id="rId10"/>
    <p:sldLayoutId id="2147483708" r:id="rId11"/>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11E26-4C38-41A6-9857-11032CEECD80}"/>
              </a:ext>
            </a:extLst>
          </p:cNvPr>
          <p:cNvSpPr>
            <a:spLocks noGrp="1"/>
          </p:cNvSpPr>
          <p:nvPr>
            <p:ph type="ctrTitle"/>
          </p:nvPr>
        </p:nvSpPr>
        <p:spPr>
          <a:xfrm>
            <a:off x="1359108" y="1821635"/>
            <a:ext cx="9144000" cy="977778"/>
          </a:xfrm>
        </p:spPr>
        <p:txBody>
          <a:bodyPr>
            <a:normAutofit fontScale="90000"/>
          </a:bodyPr>
          <a:lstStyle/>
          <a:p>
            <a:pPr algn="ctr"/>
            <a:r>
              <a:rPr lang="en-US" b="1" dirty="0">
                <a:solidFill>
                  <a:schemeClr val="accent1"/>
                </a:solidFill>
                <a:latin typeface="Arial" panose="020B0604020202020204" pitchFamily="34" charset="0"/>
                <a:cs typeface="Arial" panose="020B0604020202020204" pitchFamily="34" charset="0"/>
              </a:rPr>
              <a:t>Ai Agents </a:t>
            </a:r>
            <a:r>
              <a:rPr lang="en-US" b="1" dirty="0" err="1">
                <a:solidFill>
                  <a:schemeClr val="accent1"/>
                </a:solidFill>
                <a:latin typeface="Arial" panose="020B0604020202020204" pitchFamily="34" charset="0"/>
                <a:cs typeface="Arial" panose="020B0604020202020204" pitchFamily="34" charset="0"/>
              </a:rPr>
              <a:t>Revolutionising</a:t>
            </a:r>
            <a:r>
              <a:rPr lang="en-US" b="1" dirty="0">
                <a:solidFill>
                  <a:schemeClr val="accent1"/>
                </a:solidFill>
                <a:latin typeface="Arial" panose="020B0604020202020204" pitchFamily="34" charset="0"/>
                <a:cs typeface="Arial" panose="020B0604020202020204" pitchFamily="34" charset="0"/>
              </a:rPr>
              <a:t> Chronic Disease Monitoring</a:t>
            </a:r>
          </a:p>
        </p:txBody>
      </p:sp>
      <p:sp>
        <p:nvSpPr>
          <p:cNvPr id="3" name="TextBox 2"/>
          <p:cNvSpPr txBox="1"/>
          <p:nvPr/>
        </p:nvSpPr>
        <p:spPr>
          <a:xfrm>
            <a:off x="-329782" y="1034321"/>
            <a:ext cx="12726648" cy="584775"/>
          </a:xfrm>
          <a:prstGeom prst="rect">
            <a:avLst/>
          </a:prstGeom>
          <a:noFill/>
        </p:spPr>
        <p:txBody>
          <a:bodyPr wrap="square" lIns="91440" tIns="45720" rIns="91440" bIns="45720" rtlCol="0" anchor="t">
            <a:spAutoFit/>
          </a:bodyPr>
          <a:lstStyle/>
          <a:p>
            <a:pPr algn="ctr"/>
            <a:r>
              <a:rPr lang="en-US" sz="3200" b="1" dirty="0">
                <a:solidFill>
                  <a:schemeClr val="accent1">
                    <a:lumMod val="75000"/>
                  </a:schemeClr>
                </a:solidFill>
                <a:latin typeface="Arial"/>
                <a:cs typeface="Arial"/>
              </a:rPr>
              <a:t>CAPSTONE PROJECT</a:t>
            </a:r>
          </a:p>
        </p:txBody>
      </p:sp>
      <p:sp>
        <p:nvSpPr>
          <p:cNvPr id="4" name="TextBox 3"/>
          <p:cNvSpPr txBox="1"/>
          <p:nvPr/>
        </p:nvSpPr>
        <p:spPr>
          <a:xfrm>
            <a:off x="3117529" y="4586365"/>
            <a:ext cx="7980183" cy="1631216"/>
          </a:xfrm>
          <a:prstGeom prst="rect">
            <a:avLst/>
          </a:prstGeom>
          <a:noFill/>
        </p:spPr>
        <p:txBody>
          <a:bodyPr wrap="square" lIns="91440" tIns="45720" rIns="91440" bIns="45720" rtlCol="0" anchor="t">
            <a:spAutoFit/>
          </a:bodyPr>
          <a:lstStyle/>
          <a:p>
            <a:r>
              <a:rPr lang="en-US" sz="2000" b="1" dirty="0">
                <a:solidFill>
                  <a:schemeClr val="accent1">
                    <a:lumMod val="75000"/>
                  </a:schemeClr>
                </a:solidFill>
                <a:latin typeface="Arial" pitchFamily="34" charset="0"/>
                <a:cs typeface="Arial" pitchFamily="34" charset="0"/>
              </a:rPr>
              <a:t>Presented By:</a:t>
            </a:r>
          </a:p>
          <a:p>
            <a:r>
              <a:rPr lang="en-US" sz="2000" b="1" dirty="0">
                <a:solidFill>
                  <a:schemeClr val="accent1">
                    <a:lumMod val="75000"/>
                  </a:schemeClr>
                </a:solidFill>
                <a:latin typeface="Arial" pitchFamily="34" charset="0"/>
                <a:cs typeface="Arial" pitchFamily="34" charset="0"/>
              </a:rPr>
              <a:t>Student name : Mamata Balakatte</a:t>
            </a:r>
          </a:p>
          <a:p>
            <a:r>
              <a:rPr lang="en-US" sz="2000" b="1" dirty="0">
                <a:solidFill>
                  <a:schemeClr val="accent1">
                    <a:lumMod val="75000"/>
                  </a:schemeClr>
                </a:solidFill>
                <a:latin typeface="Arial"/>
                <a:cs typeface="Arial"/>
              </a:rPr>
              <a:t>College Name &amp; Department : Lovely Professional University, Jalandhar (BTech CSE)</a:t>
            </a:r>
          </a:p>
          <a:p>
            <a:endParaRPr lang="en-US" sz="2000" b="1" dirty="0">
              <a:solidFill>
                <a:schemeClr val="accent1">
                  <a:lumMod val="75000"/>
                </a:schemeClr>
              </a:solidFill>
              <a:latin typeface="Arial"/>
              <a:cs typeface="Arial"/>
            </a:endParaRPr>
          </a:p>
        </p:txBody>
      </p:sp>
    </p:spTree>
    <p:extLst>
      <p:ext uri="{BB962C8B-B14F-4D97-AF65-F5344CB8AC3E}">
        <p14:creationId xmlns:p14="http://schemas.microsoft.com/office/powerpoint/2010/main" val="9533255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715A6D-4F49-C4EA-7213-41FFE69BE14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46CC324-0A49-C60C-9095-B341C383FE0B}"/>
              </a:ext>
            </a:extLst>
          </p:cNvPr>
          <p:cNvSpPr>
            <a:spLocks noGrp="1"/>
          </p:cNvSpPr>
          <p:nvPr>
            <p:ph type="title"/>
          </p:nvPr>
        </p:nvSpPr>
        <p:spPr/>
        <p:txBody>
          <a:bodyPr/>
          <a:lstStyle/>
          <a:p>
            <a:r>
              <a:rPr lang="en-IN" dirty="0">
                <a:solidFill>
                  <a:schemeClr val="accent1"/>
                </a:solidFill>
              </a:rPr>
              <a:t>Results</a:t>
            </a:r>
          </a:p>
        </p:txBody>
      </p:sp>
      <p:pic>
        <p:nvPicPr>
          <p:cNvPr id="4" name="Picture 3" descr="A screenshot of a computer&#10;&#10;AI-generated content may be incorrect.">
            <a:extLst>
              <a:ext uri="{FF2B5EF4-FFF2-40B4-BE49-F238E27FC236}">
                <a16:creationId xmlns:a16="http://schemas.microsoft.com/office/drawing/2014/main" id="{58160D06-7AB9-E123-40C6-37292A37FD84}"/>
              </a:ext>
            </a:extLst>
          </p:cNvPr>
          <p:cNvPicPr>
            <a:picLocks noChangeAspect="1"/>
          </p:cNvPicPr>
          <p:nvPr/>
        </p:nvPicPr>
        <p:blipFill>
          <a:blip r:embed="rId2"/>
          <a:stretch>
            <a:fillRect/>
          </a:stretch>
        </p:blipFill>
        <p:spPr>
          <a:xfrm>
            <a:off x="5216513" y="618067"/>
            <a:ext cx="5861944" cy="5598157"/>
          </a:xfrm>
          <a:prstGeom prst="rect">
            <a:avLst/>
          </a:prstGeom>
        </p:spPr>
      </p:pic>
    </p:spTree>
    <p:extLst>
      <p:ext uri="{BB962C8B-B14F-4D97-AF65-F5344CB8AC3E}">
        <p14:creationId xmlns:p14="http://schemas.microsoft.com/office/powerpoint/2010/main" val="11895414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B7C739-D0DA-9B09-3DAB-C16532FC634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537292C-C6FB-E951-D59F-66CDA53E9B18}"/>
              </a:ext>
            </a:extLst>
          </p:cNvPr>
          <p:cNvSpPr>
            <a:spLocks noGrp="1"/>
          </p:cNvSpPr>
          <p:nvPr>
            <p:ph type="title"/>
          </p:nvPr>
        </p:nvSpPr>
        <p:spPr/>
        <p:txBody>
          <a:bodyPr/>
          <a:lstStyle/>
          <a:p>
            <a:r>
              <a:rPr lang="en-IN" dirty="0">
                <a:solidFill>
                  <a:schemeClr val="accent1"/>
                </a:solidFill>
              </a:rPr>
              <a:t>Results</a:t>
            </a:r>
          </a:p>
        </p:txBody>
      </p:sp>
      <p:pic>
        <p:nvPicPr>
          <p:cNvPr id="3" name="Picture 2" descr="A screenshot of a computer&#10;&#10;AI-generated content may be incorrect.">
            <a:extLst>
              <a:ext uri="{FF2B5EF4-FFF2-40B4-BE49-F238E27FC236}">
                <a16:creationId xmlns:a16="http://schemas.microsoft.com/office/drawing/2014/main" id="{D5693625-3FD5-932E-3334-F54965E8A468}"/>
              </a:ext>
            </a:extLst>
          </p:cNvPr>
          <p:cNvPicPr>
            <a:picLocks noChangeAspect="1"/>
          </p:cNvPicPr>
          <p:nvPr/>
        </p:nvPicPr>
        <p:blipFill>
          <a:blip r:embed="rId2"/>
          <a:stretch>
            <a:fillRect/>
          </a:stretch>
        </p:blipFill>
        <p:spPr>
          <a:xfrm>
            <a:off x="2714625" y="2531076"/>
            <a:ext cx="6762750" cy="3505200"/>
          </a:xfrm>
          <a:prstGeom prst="rect">
            <a:avLst/>
          </a:prstGeom>
        </p:spPr>
      </p:pic>
      <p:sp>
        <p:nvSpPr>
          <p:cNvPr id="5" name="TextBox 4">
            <a:extLst>
              <a:ext uri="{FF2B5EF4-FFF2-40B4-BE49-F238E27FC236}">
                <a16:creationId xmlns:a16="http://schemas.microsoft.com/office/drawing/2014/main" id="{16A49521-B5B7-63EE-905D-5E4ED1D0957F}"/>
              </a:ext>
            </a:extLst>
          </p:cNvPr>
          <p:cNvSpPr txBox="1"/>
          <p:nvPr/>
        </p:nvSpPr>
        <p:spPr>
          <a:xfrm>
            <a:off x="2712275" y="1559382"/>
            <a:ext cx="3937052"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dirty="0">
                <a:solidFill>
                  <a:schemeClr val="accent2"/>
                </a:solidFill>
                <a:latin typeface="Calibri"/>
                <a:ea typeface="Calibri"/>
                <a:cs typeface="Calibri"/>
              </a:rPr>
              <a:t>Deployed AI Agent</a:t>
            </a:r>
          </a:p>
        </p:txBody>
      </p:sp>
      <p:pic>
        <p:nvPicPr>
          <p:cNvPr id="6" name="Picture 5" descr="A screenshot of a computer&#10;&#10;AI-generated content may be incorrect.">
            <a:extLst>
              <a:ext uri="{FF2B5EF4-FFF2-40B4-BE49-F238E27FC236}">
                <a16:creationId xmlns:a16="http://schemas.microsoft.com/office/drawing/2014/main" id="{BE7ABF79-8EF9-FD84-F333-6241DAD01ED7}"/>
              </a:ext>
            </a:extLst>
          </p:cNvPr>
          <p:cNvPicPr>
            <a:picLocks noChangeAspect="1"/>
          </p:cNvPicPr>
          <p:nvPr/>
        </p:nvPicPr>
        <p:blipFill>
          <a:blip r:embed="rId3"/>
          <a:stretch>
            <a:fillRect/>
          </a:stretch>
        </p:blipFill>
        <p:spPr>
          <a:xfrm>
            <a:off x="2354000" y="1475254"/>
            <a:ext cx="7772400" cy="5054703"/>
          </a:xfrm>
          <a:prstGeom prst="rect">
            <a:avLst/>
          </a:prstGeom>
        </p:spPr>
      </p:pic>
    </p:spTree>
    <p:extLst>
      <p:ext uri="{BB962C8B-B14F-4D97-AF65-F5344CB8AC3E}">
        <p14:creationId xmlns:p14="http://schemas.microsoft.com/office/powerpoint/2010/main" val="11263028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C6B3D-1072-C2D2-EBFE-E33CABE394D1}"/>
              </a:ext>
            </a:extLst>
          </p:cNvPr>
          <p:cNvSpPr>
            <a:spLocks noGrp="1"/>
          </p:cNvSpPr>
          <p:nvPr>
            <p:ph type="title"/>
          </p:nvPr>
        </p:nvSpPr>
        <p:spPr/>
        <p:txBody>
          <a:bodyPr/>
          <a:lstStyle/>
          <a:p>
            <a:r>
              <a:rPr lang="en-IN" dirty="0">
                <a:solidFill>
                  <a:schemeClr val="accent1"/>
                </a:solidFill>
              </a:rPr>
              <a:t>Conclusion</a:t>
            </a:r>
          </a:p>
        </p:txBody>
      </p:sp>
      <p:sp>
        <p:nvSpPr>
          <p:cNvPr id="3" name="Content Placeholder 2">
            <a:extLst>
              <a:ext uri="{FF2B5EF4-FFF2-40B4-BE49-F238E27FC236}">
                <a16:creationId xmlns:a16="http://schemas.microsoft.com/office/drawing/2014/main" id="{D4974547-DF1B-77BB-E545-9344EDB9AD3F}"/>
              </a:ext>
            </a:extLst>
          </p:cNvPr>
          <p:cNvSpPr>
            <a:spLocks noGrp="1"/>
          </p:cNvSpPr>
          <p:nvPr>
            <p:ph idx="1"/>
          </p:nvPr>
        </p:nvSpPr>
        <p:spPr/>
        <p:txBody>
          <a:bodyPr>
            <a:normAutofit lnSpcReduction="10000"/>
          </a:bodyPr>
          <a:lstStyle/>
          <a:p>
            <a:pPr marL="305435" indent="-305435"/>
            <a:r>
              <a:rPr lang="en-IN" sz="2800" dirty="0"/>
              <a:t>The proposed AI-powered multi-agent system has the potential to revolutionize chronic disease management by shifting care from reactive to proactive. Through continuous monitoring, predictive analytics, and personalized interventions, it empowers patients to better manage their health, supports healthcare providers with actionable insights, and reduces the burden on medical systems. By integrating advanced AI, IoT, and secure cloud technologies, this solution not only enhances clinical outcomes but also improves quality of life—paving the way for a smarter, more connected future in healthcare.</a:t>
            </a:r>
            <a:endParaRPr lang="en-US" sz="2800" dirty="0">
              <a:latin typeface="Calibri"/>
              <a:ea typeface="Calibri"/>
              <a:cs typeface="Calibri"/>
            </a:endParaRPr>
          </a:p>
        </p:txBody>
      </p:sp>
    </p:spTree>
    <p:extLst>
      <p:ext uri="{BB962C8B-B14F-4D97-AF65-F5344CB8AC3E}">
        <p14:creationId xmlns:p14="http://schemas.microsoft.com/office/powerpoint/2010/main" val="423388237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6638FD1-D00E-E75B-705C-564F06D93D7B}"/>
              </a:ext>
            </a:extLst>
          </p:cNvPr>
          <p:cNvSpPr>
            <a:spLocks noGrp="1"/>
          </p:cNvSpPr>
          <p:nvPr>
            <p:ph idx="1"/>
          </p:nvPr>
        </p:nvSpPr>
        <p:spPr/>
        <p:txBody>
          <a:bodyPr>
            <a:normAutofit fontScale="62500" lnSpcReduction="20000"/>
          </a:bodyPr>
          <a:lstStyle/>
          <a:p>
            <a:r>
              <a:rPr lang="en-IN" sz="2800" b="1" dirty="0"/>
              <a:t>Integration with Genomic &amp; Biomarker Data</a:t>
            </a:r>
            <a:r>
              <a:rPr lang="en-IN" sz="2800" dirty="0"/>
              <a:t> – Enable precision medicine by tailoring interventions to a patient’s genetic profile.</a:t>
            </a:r>
          </a:p>
          <a:p>
            <a:r>
              <a:rPr lang="en-IN" sz="2800" b="1" dirty="0"/>
              <a:t>Advanced Digital Twins</a:t>
            </a:r>
            <a:r>
              <a:rPr lang="en-IN" sz="2800" dirty="0"/>
              <a:t> – Create highly detailed simulations that can predict long-term disease trajectories and treatment impacts.</a:t>
            </a:r>
          </a:p>
          <a:p>
            <a:r>
              <a:rPr lang="en-IN" sz="2800" b="1" dirty="0"/>
              <a:t>Global Health Network</a:t>
            </a:r>
            <a:r>
              <a:rPr lang="en-IN" sz="2800" dirty="0"/>
              <a:t> – Connect patients and providers worldwide for collaborative chronic disease management.</a:t>
            </a:r>
          </a:p>
          <a:p>
            <a:r>
              <a:rPr lang="en-IN" sz="2800" b="1" dirty="0"/>
              <a:t>AR/VR Health Coaching</a:t>
            </a:r>
            <a:r>
              <a:rPr lang="en-IN" sz="2800" dirty="0"/>
              <a:t> – Use immersive technologies for patient education and rehabilitation exercises.</a:t>
            </a:r>
          </a:p>
          <a:p>
            <a:r>
              <a:rPr lang="en-IN" sz="2800" b="1" dirty="0"/>
              <a:t>Federated Learning Models</a:t>
            </a:r>
            <a:r>
              <a:rPr lang="en-IN" sz="2800" dirty="0"/>
              <a:t> – Train AI on decentralized patient data without compromising privacy.</a:t>
            </a:r>
          </a:p>
          <a:p>
            <a:r>
              <a:rPr lang="en-IN" sz="2800" b="1" dirty="0"/>
              <a:t>Expanded Disease Coverage</a:t>
            </a:r>
            <a:r>
              <a:rPr lang="en-IN" sz="2800" dirty="0"/>
              <a:t> – Include rare diseases and mental health conditions alongside common chronic illnesses.</a:t>
            </a:r>
          </a:p>
          <a:p>
            <a:r>
              <a:rPr lang="en-IN" sz="2800" b="1" dirty="0"/>
              <a:t>Autonomous Care Pathways</a:t>
            </a:r>
            <a:r>
              <a:rPr lang="en-IN" sz="2800" dirty="0"/>
              <a:t> – AI agents that can autonomously adjust treatment plans within clinician-approved boundaries.</a:t>
            </a:r>
          </a:p>
          <a:p>
            <a:pPr marL="305435" indent="-305435"/>
            <a:endParaRPr lang="en-US" sz="2800" dirty="0">
              <a:latin typeface="Calibri"/>
              <a:ea typeface="+mn-lt"/>
              <a:cs typeface="+mn-lt"/>
            </a:endParaRPr>
          </a:p>
        </p:txBody>
      </p:sp>
      <p:sp>
        <p:nvSpPr>
          <p:cNvPr id="5" name="Title 4">
            <a:extLst>
              <a:ext uri="{FF2B5EF4-FFF2-40B4-BE49-F238E27FC236}">
                <a16:creationId xmlns:a16="http://schemas.microsoft.com/office/drawing/2014/main" id="{3F968F13-9AC4-7120-7ACD-9F752C767D5D}"/>
              </a:ext>
            </a:extLst>
          </p:cNvPr>
          <p:cNvSpPr txBox="1">
            <a:spLocks/>
          </p:cNvSpPr>
          <p:nvPr/>
        </p:nvSpPr>
        <p:spPr>
          <a:xfrm>
            <a:off x="535670" y="844659"/>
            <a:ext cx="11029616" cy="530296"/>
          </a:xfrm>
          <a:prstGeom prst="rect">
            <a:avLst/>
          </a:prstGeom>
        </p:spPr>
        <p:txBody>
          <a:bodyPr vert="horz" lIns="91440" tIns="45720" rIns="91440" bIns="45720" rtlCol="0" anchor="b">
            <a:normAutofit fontScale="75000" lnSpcReduction="20000"/>
          </a:bodyPr>
          <a:lst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400" b="1" dirty="0">
                <a:solidFill>
                  <a:schemeClr val="accent1"/>
                </a:solidFill>
                <a:latin typeface="Arial"/>
                <a:cs typeface="Arial"/>
              </a:rPr>
              <a:t>Future scope</a:t>
            </a:r>
          </a:p>
        </p:txBody>
      </p:sp>
    </p:spTree>
    <p:extLst>
      <p:ext uri="{BB962C8B-B14F-4D97-AF65-F5344CB8AC3E}">
        <p14:creationId xmlns:p14="http://schemas.microsoft.com/office/powerpoint/2010/main" val="6148826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492E52-0C9E-7CCC-47E8-5C4711AD23FE}"/>
              </a:ext>
            </a:extLst>
          </p:cNvPr>
          <p:cNvSpPr>
            <a:spLocks noGrp="1"/>
          </p:cNvSpPr>
          <p:nvPr>
            <p:ph type="title"/>
          </p:nvPr>
        </p:nvSpPr>
        <p:spPr/>
        <p:txBody>
          <a:bodyPr/>
          <a:lstStyle/>
          <a:p>
            <a:r>
              <a:rPr lang="en-IN" dirty="0">
                <a:solidFill>
                  <a:schemeClr val="accent1"/>
                </a:solidFill>
              </a:rPr>
              <a:t>IBM Certifications</a:t>
            </a:r>
          </a:p>
        </p:txBody>
      </p:sp>
      <p:sp>
        <p:nvSpPr>
          <p:cNvPr id="3" name="Content Placeholder 2">
            <a:extLst>
              <a:ext uri="{FF2B5EF4-FFF2-40B4-BE49-F238E27FC236}">
                <a16:creationId xmlns:a16="http://schemas.microsoft.com/office/drawing/2014/main" id="{177D9613-6E93-8A63-8EC7-750760D77FD8}"/>
              </a:ext>
            </a:extLst>
          </p:cNvPr>
          <p:cNvSpPr>
            <a:spLocks noGrp="1"/>
          </p:cNvSpPr>
          <p:nvPr>
            <p:ph idx="1"/>
          </p:nvPr>
        </p:nvSpPr>
        <p:spPr/>
        <p:txBody>
          <a:bodyPr/>
          <a:lstStyle/>
          <a:p>
            <a:r>
              <a:rPr lang="en-IN" dirty="0"/>
              <a:t>Screenshot/ </a:t>
            </a:r>
            <a:r>
              <a:rPr lang="en-IN" dirty="0" err="1"/>
              <a:t>credly</a:t>
            </a:r>
            <a:r>
              <a:rPr lang="en-IN" dirty="0"/>
              <a:t> certificate( getting started with AI)</a:t>
            </a:r>
          </a:p>
        </p:txBody>
      </p:sp>
      <p:pic>
        <p:nvPicPr>
          <p:cNvPr id="5" name="Picture 4">
            <a:extLst>
              <a:ext uri="{FF2B5EF4-FFF2-40B4-BE49-F238E27FC236}">
                <a16:creationId xmlns:a16="http://schemas.microsoft.com/office/drawing/2014/main" id="{CC508DE9-CFCD-B8EB-980F-B199CFC0883A}"/>
              </a:ext>
            </a:extLst>
          </p:cNvPr>
          <p:cNvPicPr>
            <a:picLocks noChangeAspect="1"/>
          </p:cNvPicPr>
          <p:nvPr/>
        </p:nvPicPr>
        <p:blipFill>
          <a:blip r:embed="rId2"/>
          <a:stretch>
            <a:fillRect/>
          </a:stretch>
        </p:blipFill>
        <p:spPr>
          <a:xfrm>
            <a:off x="581192" y="1332620"/>
            <a:ext cx="10510878" cy="5207327"/>
          </a:xfrm>
          <a:prstGeom prst="rect">
            <a:avLst/>
          </a:prstGeom>
        </p:spPr>
      </p:pic>
    </p:spTree>
    <p:extLst>
      <p:ext uri="{BB962C8B-B14F-4D97-AF65-F5344CB8AC3E}">
        <p14:creationId xmlns:p14="http://schemas.microsoft.com/office/powerpoint/2010/main" val="3847331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16967" y="3031897"/>
            <a:ext cx="3758401" cy="369332"/>
          </a:xfrm>
          <a:prstGeom prst="rect">
            <a:avLst/>
          </a:prstGeom>
        </p:spPr>
        <p:txBody>
          <a:bodyPr wrap="none">
            <a:spAutoFit/>
          </a:bodyPr>
          <a:lstStyle/>
          <a:p>
            <a:r>
              <a:rPr lang="en-IN" dirty="0"/>
              <a:t>Attach your  RAG LAB certificate here</a:t>
            </a:r>
          </a:p>
        </p:txBody>
      </p:sp>
      <p:pic>
        <p:nvPicPr>
          <p:cNvPr id="3" name="Picture 2" descr="A screenshot of a certificate&#10;&#10;AI-generated content may be incorrect.">
            <a:extLst>
              <a:ext uri="{FF2B5EF4-FFF2-40B4-BE49-F238E27FC236}">
                <a16:creationId xmlns:a16="http://schemas.microsoft.com/office/drawing/2014/main" id="{905B4A86-20F9-698E-4DD2-E14C7710A522}"/>
              </a:ext>
            </a:extLst>
          </p:cNvPr>
          <p:cNvPicPr>
            <a:picLocks noChangeAspect="1"/>
          </p:cNvPicPr>
          <p:nvPr/>
        </p:nvPicPr>
        <p:blipFill>
          <a:blip r:embed="rId2"/>
          <a:stretch>
            <a:fillRect/>
          </a:stretch>
        </p:blipFill>
        <p:spPr>
          <a:xfrm>
            <a:off x="416968" y="1073427"/>
            <a:ext cx="10118510" cy="5115196"/>
          </a:xfrm>
          <a:prstGeom prst="rect">
            <a:avLst/>
          </a:prstGeom>
        </p:spPr>
      </p:pic>
    </p:spTree>
    <p:extLst>
      <p:ext uri="{BB962C8B-B14F-4D97-AF65-F5344CB8AC3E}">
        <p14:creationId xmlns:p14="http://schemas.microsoft.com/office/powerpoint/2010/main" val="14066612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410880" y="2793358"/>
            <a:ext cx="6128281" cy="369332"/>
          </a:xfrm>
          <a:prstGeom prst="rect">
            <a:avLst/>
          </a:prstGeom>
        </p:spPr>
        <p:txBody>
          <a:bodyPr wrap="none">
            <a:spAutoFit/>
          </a:bodyPr>
          <a:lstStyle/>
          <a:p>
            <a:r>
              <a:rPr lang="en-IN" dirty="0"/>
              <a:t>Git hub link : https://</a:t>
            </a:r>
            <a:r>
              <a:rPr lang="en-IN" dirty="0" err="1"/>
              <a:t>github.com</a:t>
            </a:r>
            <a:r>
              <a:rPr lang="en-IN" dirty="0"/>
              <a:t>/</a:t>
            </a:r>
            <a:r>
              <a:rPr lang="en-IN" dirty="0" err="1"/>
              <a:t>mamatabalakatte</a:t>
            </a:r>
            <a:r>
              <a:rPr lang="en-IN" dirty="0"/>
              <a:t>/</a:t>
            </a:r>
            <a:r>
              <a:rPr lang="en-IN" dirty="0" err="1"/>
              <a:t>chronicai</a:t>
            </a:r>
            <a:endParaRPr lang="en-IN" dirty="0"/>
          </a:p>
        </p:txBody>
      </p:sp>
    </p:spTree>
    <p:extLst>
      <p:ext uri="{BB962C8B-B14F-4D97-AF65-F5344CB8AC3E}">
        <p14:creationId xmlns:p14="http://schemas.microsoft.com/office/powerpoint/2010/main" val="10988871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E9F08C-D61F-627D-C4E5-397E3E84FC45}"/>
              </a:ext>
            </a:extLst>
          </p:cNvPr>
          <p:cNvSpPr>
            <a:spLocks noGrp="1"/>
          </p:cNvSpPr>
          <p:nvPr>
            <p:ph type="title"/>
          </p:nvPr>
        </p:nvSpPr>
        <p:spPr/>
        <p:txBody>
          <a:bodyPr/>
          <a:lstStyle/>
          <a:p>
            <a:r>
              <a:rPr lang="en-IN" dirty="0">
                <a:solidFill>
                  <a:schemeClr val="accent1"/>
                </a:solidFill>
              </a:rPr>
              <a:t>GitHub Link</a:t>
            </a:r>
          </a:p>
        </p:txBody>
      </p:sp>
      <p:sp>
        <p:nvSpPr>
          <p:cNvPr id="3" name="Content Placeholder 2">
            <a:extLst>
              <a:ext uri="{FF2B5EF4-FFF2-40B4-BE49-F238E27FC236}">
                <a16:creationId xmlns:a16="http://schemas.microsoft.com/office/drawing/2014/main" id="{51A299DD-46FA-7866-41D8-C1BFCC2F69DD}"/>
              </a:ext>
            </a:extLst>
          </p:cNvPr>
          <p:cNvSpPr>
            <a:spLocks noGrp="1"/>
          </p:cNvSpPr>
          <p:nvPr>
            <p:ph idx="1"/>
          </p:nvPr>
        </p:nvSpPr>
        <p:spPr/>
        <p:txBody>
          <a:bodyPr/>
          <a:lstStyle/>
          <a:p>
            <a:r>
              <a:rPr lang="en-IN" dirty="0"/>
              <a:t>Make sure that there should be readme file</a:t>
            </a:r>
          </a:p>
        </p:txBody>
      </p:sp>
    </p:spTree>
    <p:extLst>
      <p:ext uri="{BB962C8B-B14F-4D97-AF65-F5344CB8AC3E}">
        <p14:creationId xmlns:p14="http://schemas.microsoft.com/office/powerpoint/2010/main" val="22306647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BE4CA82-64EC-4D4E-A5E5-3EBB66E7B24C}"/>
              </a:ext>
            </a:extLst>
          </p:cNvPr>
          <p:cNvSpPr>
            <a:spLocks noGrp="1"/>
          </p:cNvSpPr>
          <p:nvPr>
            <p:ph type="title"/>
          </p:nvPr>
        </p:nvSpPr>
        <p:spPr>
          <a:xfrm>
            <a:off x="1463041" y="2766218"/>
            <a:ext cx="9298744" cy="1325563"/>
          </a:xfrm>
        </p:spPr>
        <p:txBody>
          <a:bodyPr/>
          <a:lstStyle/>
          <a:p>
            <a:pPr algn="ctr"/>
            <a:r>
              <a:rPr lang="en-US" b="1">
                <a:solidFill>
                  <a:srgbClr val="002060"/>
                </a:solidFill>
                <a:latin typeface="Arial" panose="020B0604020202020204" pitchFamily="34" charset="0"/>
                <a:cs typeface="Arial" panose="020B0604020202020204" pitchFamily="34" charset="0"/>
              </a:rPr>
              <a:t>THANK YOU</a:t>
            </a:r>
          </a:p>
        </p:txBody>
      </p:sp>
    </p:spTree>
    <p:extLst>
      <p:ext uri="{BB962C8B-B14F-4D97-AF65-F5344CB8AC3E}">
        <p14:creationId xmlns:p14="http://schemas.microsoft.com/office/powerpoint/2010/main" val="40662553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FFEB4C-F209-4AE7-AA2B-B3C26CE2C51D}"/>
              </a:ext>
            </a:extLst>
          </p:cNvPr>
          <p:cNvSpPr>
            <a:spLocks noGrp="1"/>
          </p:cNvSpPr>
          <p:nvPr>
            <p:ph type="title"/>
          </p:nvPr>
        </p:nvSpPr>
        <p:spPr>
          <a:xfrm>
            <a:off x="849573" y="558468"/>
            <a:ext cx="10515600" cy="1325563"/>
          </a:xfrm>
        </p:spPr>
        <p:txBody>
          <a:bodyPr/>
          <a:lstStyle/>
          <a:p>
            <a:r>
              <a:rPr lang="en-US" b="1">
                <a:solidFill>
                  <a:srgbClr val="002060"/>
                </a:solidFill>
                <a:latin typeface="Arial" panose="020B0604020202020204" pitchFamily="34" charset="0"/>
                <a:cs typeface="Arial" panose="020B0604020202020204" pitchFamily="34" charset="0"/>
              </a:rPr>
              <a:t>OUTLINE</a:t>
            </a:r>
          </a:p>
        </p:txBody>
      </p:sp>
      <p:sp>
        <p:nvSpPr>
          <p:cNvPr id="3" name="Content Placeholder 2">
            <a:extLst>
              <a:ext uri="{FF2B5EF4-FFF2-40B4-BE49-F238E27FC236}">
                <a16:creationId xmlns:a16="http://schemas.microsoft.com/office/drawing/2014/main" id="{B2678641-EEA3-4EC4-BF39-4075B0C120E8}"/>
              </a:ext>
            </a:extLst>
          </p:cNvPr>
          <p:cNvSpPr>
            <a:spLocks noGrp="1"/>
          </p:cNvSpPr>
          <p:nvPr>
            <p:ph idx="1"/>
          </p:nvPr>
        </p:nvSpPr>
        <p:spPr>
          <a:xfrm>
            <a:off x="849573" y="1461920"/>
            <a:ext cx="11019020" cy="5239062"/>
          </a:xfrm>
        </p:spPr>
        <p:txBody>
          <a:bodyPr vert="horz" lIns="91440" tIns="45720" rIns="91440" bIns="45720" rtlCol="0" anchor="t">
            <a:noAutofit/>
          </a:bodyPr>
          <a:lstStyle/>
          <a:p>
            <a:pPr marL="0" indent="0">
              <a:buNone/>
            </a:pPr>
            <a:r>
              <a:rPr lang="en-US" sz="2000" b="1" dirty="0">
                <a:latin typeface="Arial"/>
                <a:ea typeface="+mn-lt"/>
                <a:cs typeface="Arial"/>
              </a:rPr>
              <a:t>  </a:t>
            </a:r>
            <a:endParaRPr lang="en-US" dirty="0">
              <a:latin typeface="Arial"/>
              <a:cs typeface="Arial"/>
            </a:endParaRPr>
          </a:p>
          <a:p>
            <a:pPr marL="305435" indent="-305435"/>
            <a:r>
              <a:rPr lang="en-US" sz="2000" b="1" dirty="0">
                <a:latin typeface="Arial"/>
                <a:ea typeface="+mn-lt"/>
                <a:cs typeface="Arial"/>
              </a:rPr>
              <a:t>Problem Statement </a:t>
            </a:r>
          </a:p>
          <a:p>
            <a:pPr marL="305435" indent="-305435"/>
            <a:r>
              <a:rPr lang="en-US" sz="2000" b="1" dirty="0">
                <a:latin typeface="Arial"/>
                <a:ea typeface="+mn-lt"/>
                <a:cs typeface="Arial"/>
              </a:rPr>
              <a:t>Technology used</a:t>
            </a:r>
            <a:endParaRPr lang="en-US" dirty="0">
              <a:latin typeface="Arial"/>
              <a:cs typeface="Arial"/>
            </a:endParaRPr>
          </a:p>
          <a:p>
            <a:pPr marL="305435" indent="-305435"/>
            <a:r>
              <a:rPr lang="en-US" sz="2000" b="1" dirty="0">
                <a:latin typeface="Arial"/>
                <a:ea typeface="+mn-lt"/>
                <a:cs typeface="+mn-lt"/>
              </a:rPr>
              <a:t>Wow factor </a:t>
            </a:r>
            <a:endParaRPr lang="en-US" sz="2000" dirty="0">
              <a:latin typeface="Arial"/>
              <a:ea typeface="+mn-lt"/>
              <a:cs typeface="+mn-lt"/>
            </a:endParaRPr>
          </a:p>
          <a:p>
            <a:pPr marL="305435" indent="-305435"/>
            <a:r>
              <a:rPr lang="en-US" sz="2000" b="1" dirty="0">
                <a:latin typeface="Arial"/>
                <a:ea typeface="+mn-lt"/>
                <a:cs typeface="+mn-lt"/>
              </a:rPr>
              <a:t>End users</a:t>
            </a:r>
          </a:p>
          <a:p>
            <a:pPr marL="305435" indent="-305435"/>
            <a:r>
              <a:rPr lang="en-US" sz="2000" b="1" dirty="0">
                <a:latin typeface="Arial"/>
                <a:ea typeface="+mn-lt"/>
                <a:cs typeface="+mn-lt"/>
              </a:rPr>
              <a:t>Result</a:t>
            </a:r>
          </a:p>
          <a:p>
            <a:pPr marL="305435" indent="-305435"/>
            <a:r>
              <a:rPr lang="en-US" sz="2000" b="1" dirty="0">
                <a:latin typeface="Arial"/>
                <a:ea typeface="+mn-lt"/>
                <a:cs typeface="+mn-lt"/>
              </a:rPr>
              <a:t>Conclusion</a:t>
            </a:r>
          </a:p>
          <a:p>
            <a:pPr marL="305435" indent="-305435"/>
            <a:r>
              <a:rPr lang="en-US" sz="2000" b="1" dirty="0">
                <a:latin typeface="Arial"/>
                <a:ea typeface="+mn-lt"/>
                <a:cs typeface="+mn-lt"/>
              </a:rPr>
              <a:t>Git-hub Link</a:t>
            </a:r>
          </a:p>
          <a:p>
            <a:pPr marL="305435" indent="-305435"/>
            <a:r>
              <a:rPr lang="en-US" sz="2000" b="1" dirty="0">
                <a:latin typeface="Arial"/>
                <a:ea typeface="+mn-lt"/>
                <a:cs typeface="+mn-lt"/>
              </a:rPr>
              <a:t>Future scope</a:t>
            </a:r>
          </a:p>
          <a:p>
            <a:pPr marL="305435" indent="-305435"/>
            <a:r>
              <a:rPr lang="en-US" sz="2000" b="1" dirty="0">
                <a:latin typeface="Arial"/>
                <a:ea typeface="+mn-lt"/>
                <a:cs typeface="+mn-lt"/>
              </a:rPr>
              <a:t>IBM Certifications</a:t>
            </a:r>
          </a:p>
          <a:p>
            <a:pPr marL="305435" indent="-305435"/>
            <a:endParaRPr lang="en-US" sz="2000" b="1" dirty="0">
              <a:latin typeface="Arial"/>
              <a:ea typeface="+mn-lt"/>
              <a:cs typeface="+mn-lt"/>
            </a:endParaRPr>
          </a:p>
          <a:p>
            <a:pPr marL="305435" indent="-305435"/>
            <a:endParaRPr lang="en-US" dirty="0">
              <a:latin typeface="Arial"/>
              <a:cs typeface="Arial"/>
            </a:endParaRPr>
          </a:p>
        </p:txBody>
      </p:sp>
    </p:spTree>
    <p:extLst>
      <p:ext uri="{BB962C8B-B14F-4D97-AF65-F5344CB8AC3E}">
        <p14:creationId xmlns:p14="http://schemas.microsoft.com/office/powerpoint/2010/main" val="29001537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title"/>
          </p:nvPr>
        </p:nvSpPr>
        <p:spPr/>
        <p:txBody>
          <a:bodyPr>
            <a:normAutofit fontScale="90000"/>
          </a:bodyPr>
          <a:lstStyle/>
          <a:p>
            <a:r>
              <a:rPr lang="en-US" sz="4400" b="1">
                <a:solidFill>
                  <a:schemeClr val="accent1"/>
                </a:solidFill>
                <a:latin typeface="Arial" panose="020B0604020202020204" pitchFamily="34" charset="0"/>
                <a:cs typeface="Arial" panose="020B0604020202020204" pitchFamily="34" charset="0"/>
              </a:rPr>
              <a:t>Problem Statement</a:t>
            </a:r>
            <a:endParaRPr lang="en-US" sz="4400"/>
          </a:p>
        </p:txBody>
      </p:sp>
      <p:sp>
        <p:nvSpPr>
          <p:cNvPr id="2" name="Content Placeholder 1">
            <a:extLst>
              <a:ext uri="{FF2B5EF4-FFF2-40B4-BE49-F238E27FC236}">
                <a16:creationId xmlns:a16="http://schemas.microsoft.com/office/drawing/2014/main" id="{8FEE4A9C-3F57-7DA7-91FD-715C3FB47F93}"/>
              </a:ext>
            </a:extLst>
          </p:cNvPr>
          <p:cNvSpPr>
            <a:spLocks noGrp="1"/>
          </p:cNvSpPr>
          <p:nvPr>
            <p:ph idx="1"/>
          </p:nvPr>
        </p:nvSpPr>
        <p:spPr>
          <a:xfrm>
            <a:off x="300003" y="1482520"/>
            <a:ext cx="11029615" cy="4673324"/>
          </a:xfrm>
        </p:spPr>
        <p:txBody>
          <a:bodyPr>
            <a:normAutofit fontScale="77500" lnSpcReduction="20000"/>
          </a:bodyPr>
          <a:lstStyle/>
          <a:p>
            <a:pPr marL="0" indent="0">
              <a:buNone/>
            </a:pPr>
            <a:r>
              <a:rPr lang="en-IN" sz="2800" dirty="0"/>
              <a:t>Chronic diseases require continuous monitoring, but current methods are reactive, fragmented, and often detect issues too late. The vast, complex data from wearables and health records overwhelms providers, while patients struggle with adherence. AI-powered multi-agent systems can transform this process by </a:t>
            </a:r>
            <a:r>
              <a:rPr lang="en-IN" sz="2800" dirty="0" err="1"/>
              <a:t>analyzing</a:t>
            </a:r>
            <a:r>
              <a:rPr lang="en-IN" sz="2800" dirty="0"/>
              <a:t> data in real time, predicting risks, and delivering personalized, proactive care.</a:t>
            </a:r>
          </a:p>
          <a:p>
            <a:pPr marL="0" indent="0">
              <a:buNone/>
            </a:pPr>
            <a:r>
              <a:rPr lang="en-US" sz="2800" dirty="0">
                <a:latin typeface="Calibri"/>
                <a:ea typeface="+mn-lt"/>
                <a:cs typeface="+mn-lt"/>
              </a:rPr>
              <a:t>Proposed Solution:</a:t>
            </a:r>
            <a:br>
              <a:rPr lang="en-US" sz="2800" dirty="0">
                <a:latin typeface="Calibri"/>
                <a:ea typeface="+mn-lt"/>
                <a:cs typeface="+mn-lt"/>
              </a:rPr>
            </a:br>
            <a:r>
              <a:rPr lang="en-US" sz="2800" dirty="0">
                <a:latin typeface="Calibri"/>
                <a:ea typeface="+mn-lt"/>
                <a:cs typeface="+mn-lt"/>
              </a:rPr>
              <a:t> </a:t>
            </a:r>
            <a:r>
              <a:rPr lang="en-IN" sz="2800" dirty="0"/>
              <a:t>Develop an AI-powered multi-agent system that integrates data from wearables, medical devices, and electronic health records to provide continuous, real-time monitoring of chronic diseases. Each agent will have a specific role—such as vital sign tracking, medication adherence monitoring, and lifestyle coaching—collaborating to predict health risks, alert clinicians, and deliver personalized recommendations to patients. The system will enable proactive interventions, improve patient engagement, and reduce complications through early detection and tailored care.</a:t>
            </a:r>
            <a:endParaRPr lang="en-US" sz="1100" dirty="0">
              <a:solidFill>
                <a:srgbClr val="404040"/>
              </a:solidFill>
              <a:latin typeface="Calibri"/>
              <a:ea typeface="Calibri"/>
              <a:cs typeface="Calibri"/>
            </a:endParaRPr>
          </a:p>
        </p:txBody>
      </p:sp>
    </p:spTree>
    <p:extLst>
      <p:ext uri="{BB962C8B-B14F-4D97-AF65-F5344CB8AC3E}">
        <p14:creationId xmlns:p14="http://schemas.microsoft.com/office/powerpoint/2010/main" val="11864211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title"/>
          </p:nvPr>
        </p:nvSpPr>
        <p:spPr/>
        <p:txBody>
          <a:bodyPr>
            <a:normAutofit fontScale="90000"/>
          </a:bodyPr>
          <a:lstStyle/>
          <a:p>
            <a:r>
              <a:rPr lang="en-US" sz="4400" b="1" dirty="0">
                <a:solidFill>
                  <a:schemeClr val="accent1"/>
                </a:solidFill>
                <a:latin typeface="Arial" panose="020B0604020202020204" pitchFamily="34" charset="0"/>
                <a:cs typeface="Arial" panose="020B0604020202020204" pitchFamily="34" charset="0"/>
              </a:rPr>
              <a:t>Technology  used</a:t>
            </a:r>
            <a:endParaRPr lang="en-US" sz="4400" dirty="0"/>
          </a:p>
        </p:txBody>
      </p:sp>
      <p:sp>
        <p:nvSpPr>
          <p:cNvPr id="2" name="Content Placeholder 1">
            <a:extLst>
              <a:ext uri="{FF2B5EF4-FFF2-40B4-BE49-F238E27FC236}">
                <a16:creationId xmlns:a16="http://schemas.microsoft.com/office/drawing/2014/main" id="{E041FD9D-DF07-9C37-1E61-1D920E0EF1D4}"/>
              </a:ext>
            </a:extLst>
          </p:cNvPr>
          <p:cNvSpPr>
            <a:spLocks noGrp="1"/>
          </p:cNvSpPr>
          <p:nvPr>
            <p:ph idx="1"/>
          </p:nvPr>
        </p:nvSpPr>
        <p:spPr>
          <a:xfrm>
            <a:off x="441671" y="1087378"/>
            <a:ext cx="11613485" cy="5563973"/>
          </a:xfrm>
        </p:spPr>
        <p:txBody>
          <a:bodyPr vert="horz" lIns="91440" tIns="45720" rIns="91440" bIns="45720" rtlCol="0" anchor="ctr">
            <a:noAutofit/>
          </a:bodyPr>
          <a:lstStyle/>
          <a:p>
            <a:pPr marL="0" indent="0">
              <a:buNone/>
            </a:pPr>
            <a:r>
              <a:rPr lang="en-US" sz="2800" dirty="0">
                <a:solidFill>
                  <a:srgbClr val="000000"/>
                </a:solidFill>
                <a:latin typeface="Calibri"/>
                <a:ea typeface="Calibri"/>
                <a:cs typeface="Calibri"/>
              </a:rPr>
              <a:t>IBM cloud lite services</a:t>
            </a:r>
          </a:p>
          <a:p>
            <a:pPr marL="0" indent="0">
              <a:buNone/>
            </a:pPr>
            <a:r>
              <a:rPr lang="en-US" sz="2800" dirty="0">
                <a:solidFill>
                  <a:srgbClr val="000000"/>
                </a:solidFill>
                <a:latin typeface="Calibri"/>
                <a:ea typeface="Calibri"/>
                <a:cs typeface="Calibri"/>
              </a:rPr>
              <a:t>Natural Language Processing (NLP)</a:t>
            </a:r>
          </a:p>
          <a:p>
            <a:pPr marL="0" indent="0">
              <a:buNone/>
            </a:pPr>
            <a:r>
              <a:rPr lang="en-US" sz="2800" dirty="0">
                <a:solidFill>
                  <a:srgbClr val="000000"/>
                </a:solidFill>
                <a:latin typeface="Calibri"/>
                <a:ea typeface="Calibri"/>
                <a:cs typeface="Calibri"/>
              </a:rPr>
              <a:t>IBM Granite model</a:t>
            </a:r>
          </a:p>
        </p:txBody>
      </p:sp>
    </p:spTree>
    <p:extLst>
      <p:ext uri="{BB962C8B-B14F-4D97-AF65-F5344CB8AC3E}">
        <p14:creationId xmlns:p14="http://schemas.microsoft.com/office/powerpoint/2010/main" val="32103584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880B2B-5B8A-2798-A127-FAFC2D527010}"/>
              </a:ext>
            </a:extLst>
          </p:cNvPr>
          <p:cNvSpPr>
            <a:spLocks noGrp="1"/>
          </p:cNvSpPr>
          <p:nvPr>
            <p:ph type="title"/>
          </p:nvPr>
        </p:nvSpPr>
        <p:spPr/>
        <p:txBody>
          <a:bodyPr/>
          <a:lstStyle/>
          <a:p>
            <a:r>
              <a:rPr lang="en-IN" dirty="0">
                <a:solidFill>
                  <a:schemeClr val="accent1"/>
                </a:solidFill>
              </a:rPr>
              <a:t>IBM cloud services used</a:t>
            </a:r>
          </a:p>
        </p:txBody>
      </p:sp>
      <p:sp>
        <p:nvSpPr>
          <p:cNvPr id="3" name="Content Placeholder 2">
            <a:extLst>
              <a:ext uri="{FF2B5EF4-FFF2-40B4-BE49-F238E27FC236}">
                <a16:creationId xmlns:a16="http://schemas.microsoft.com/office/drawing/2014/main" id="{40B9234A-56AB-47BB-E0BD-725AF6684B23}"/>
              </a:ext>
            </a:extLst>
          </p:cNvPr>
          <p:cNvSpPr>
            <a:spLocks noGrp="1"/>
          </p:cNvSpPr>
          <p:nvPr>
            <p:ph idx="1"/>
          </p:nvPr>
        </p:nvSpPr>
        <p:spPr/>
        <p:txBody>
          <a:bodyPr/>
          <a:lstStyle/>
          <a:p>
            <a:pPr marL="305435" indent="-305435"/>
            <a:r>
              <a:rPr lang="en-IN" dirty="0"/>
              <a:t>IBM Cloud Watsonx AI Studio</a:t>
            </a:r>
          </a:p>
          <a:p>
            <a:pPr marL="305435" indent="-305435"/>
            <a:r>
              <a:rPr lang="en-IN" dirty="0"/>
              <a:t>IBM Cloud </a:t>
            </a:r>
            <a:r>
              <a:rPr lang="en-IN" dirty="0" err="1"/>
              <a:t>Watsonx</a:t>
            </a:r>
            <a:r>
              <a:rPr lang="en-IN" dirty="0"/>
              <a:t> AI runtime</a:t>
            </a:r>
          </a:p>
          <a:p>
            <a:pPr marL="305435" indent="-305435"/>
            <a:r>
              <a:rPr lang="en-IN" dirty="0"/>
              <a:t>IBM Cloud Agent Lab</a:t>
            </a:r>
          </a:p>
          <a:p>
            <a:pPr marL="305435" indent="-305435"/>
            <a:r>
              <a:rPr lang="en-IN" dirty="0"/>
              <a:t>IBM Granite foundation model</a:t>
            </a:r>
          </a:p>
        </p:txBody>
      </p:sp>
    </p:spTree>
    <p:extLst>
      <p:ext uri="{BB962C8B-B14F-4D97-AF65-F5344CB8AC3E}">
        <p14:creationId xmlns:p14="http://schemas.microsoft.com/office/powerpoint/2010/main" val="13668009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FBA75B4-2DD5-42EB-9397-F36BFB8BA723}"/>
              </a:ext>
            </a:extLst>
          </p:cNvPr>
          <p:cNvSpPr>
            <a:spLocks noGrp="1"/>
          </p:cNvSpPr>
          <p:nvPr>
            <p:ph type="title"/>
          </p:nvPr>
        </p:nvSpPr>
        <p:spPr>
          <a:xfrm>
            <a:off x="581191" y="771730"/>
            <a:ext cx="11029616" cy="530296"/>
          </a:xfrm>
        </p:spPr>
        <p:txBody>
          <a:bodyPr>
            <a:noAutofit/>
          </a:bodyPr>
          <a:lstStyle/>
          <a:p>
            <a:r>
              <a:rPr lang="en-US" sz="3200" b="1" dirty="0">
                <a:solidFill>
                  <a:schemeClr val="accent1"/>
                </a:solidFill>
                <a:latin typeface="Arial"/>
                <a:ea typeface="+mj-lt"/>
                <a:cs typeface="Arial"/>
              </a:rPr>
              <a:t>Wow factors</a:t>
            </a:r>
            <a:endParaRPr lang="en-US" sz="3200" dirty="0">
              <a:solidFill>
                <a:schemeClr val="accent1"/>
              </a:solidFill>
              <a:latin typeface="Calibri Light"/>
              <a:cs typeface="Calibri Light"/>
            </a:endParaRPr>
          </a:p>
        </p:txBody>
      </p:sp>
      <p:sp>
        <p:nvSpPr>
          <p:cNvPr id="2" name="Content Placeholder 1">
            <a:extLst>
              <a:ext uri="{FF2B5EF4-FFF2-40B4-BE49-F238E27FC236}">
                <a16:creationId xmlns:a16="http://schemas.microsoft.com/office/drawing/2014/main" id="{C4FFAF3C-BA60-9181-132C-C36C403AAEA7}"/>
              </a:ext>
            </a:extLst>
          </p:cNvPr>
          <p:cNvSpPr>
            <a:spLocks noGrp="1"/>
          </p:cNvSpPr>
          <p:nvPr>
            <p:ph idx="1"/>
          </p:nvPr>
        </p:nvSpPr>
        <p:spPr/>
        <p:txBody>
          <a:bodyPr>
            <a:normAutofit fontScale="62500" lnSpcReduction="20000"/>
          </a:bodyPr>
          <a:lstStyle/>
          <a:p>
            <a:r>
              <a:rPr lang="en-IN" sz="2800" dirty="0"/>
              <a:t>This AI-powered multi-agent system offers unique features such as creating a </a:t>
            </a:r>
            <a:r>
              <a:rPr lang="en-IN" sz="2800" b="1" dirty="0"/>
              <a:t>digital health twin</a:t>
            </a:r>
            <a:r>
              <a:rPr lang="en-IN" sz="2800" dirty="0"/>
              <a:t> for personalized simulations, </a:t>
            </a:r>
            <a:r>
              <a:rPr lang="en-IN" sz="2800" b="1" dirty="0"/>
              <a:t>specialized agents</a:t>
            </a:r>
            <a:r>
              <a:rPr lang="en-IN" sz="2800" dirty="0"/>
              <a:t> for tasks like vital monitoring and lifestyle coaching, </a:t>
            </a:r>
            <a:r>
              <a:rPr lang="en-IN" sz="2800" b="1" dirty="0"/>
              <a:t>emotion-aware conversational AI</a:t>
            </a:r>
            <a:r>
              <a:rPr lang="en-IN" sz="2800" dirty="0"/>
              <a:t> for empathetic engagement, </a:t>
            </a:r>
            <a:r>
              <a:rPr lang="en-IN" sz="2800" b="1" dirty="0"/>
              <a:t>cross-condition monitoring</a:t>
            </a:r>
            <a:r>
              <a:rPr lang="en-IN" sz="2800" dirty="0"/>
              <a:t> to manage co-morbidities, </a:t>
            </a:r>
            <a:r>
              <a:rPr lang="en-IN" sz="2800" b="1" dirty="0"/>
              <a:t>adaptive learning models</a:t>
            </a:r>
            <a:r>
              <a:rPr lang="en-IN" sz="2800" dirty="0"/>
              <a:t> that evolve with patient data, </a:t>
            </a:r>
            <a:r>
              <a:rPr lang="en-IN" sz="2800" b="1" dirty="0"/>
              <a:t>proactive emergency escalation</a:t>
            </a:r>
            <a:r>
              <a:rPr lang="en-IN" sz="2800" dirty="0"/>
              <a:t> to healthcare providers, and </a:t>
            </a:r>
            <a:r>
              <a:rPr lang="en-IN" sz="2800" b="1" dirty="0"/>
              <a:t>gamified health engagement</a:t>
            </a:r>
            <a:r>
              <a:rPr lang="en-IN" sz="2800" dirty="0"/>
              <a:t> to boost treatment adherence.</a:t>
            </a:r>
          </a:p>
          <a:p>
            <a:r>
              <a:rPr lang="en-IN" sz="2800" b="1" dirty="0"/>
              <a:t>Unique Features:</a:t>
            </a:r>
            <a:endParaRPr lang="en-IN" sz="2800" dirty="0"/>
          </a:p>
          <a:p>
            <a:r>
              <a:rPr lang="en-IN" sz="2800" b="1" dirty="0"/>
              <a:t>Digital Health Twin</a:t>
            </a:r>
            <a:r>
              <a:rPr lang="en-IN" sz="2800" dirty="0"/>
              <a:t> – Virtual replica of patient health to simulate disease progression and test interventions.</a:t>
            </a:r>
          </a:p>
          <a:p>
            <a:r>
              <a:rPr lang="en-IN" sz="2800" b="1" dirty="0"/>
              <a:t>Specialized Multi-Agent System</a:t>
            </a:r>
            <a:r>
              <a:rPr lang="en-IN" sz="2800" dirty="0"/>
              <a:t> – Dedicated AI agents for vitals, medication, lifestyle, and risk prediction.</a:t>
            </a:r>
          </a:p>
          <a:p>
            <a:r>
              <a:rPr lang="en-IN" sz="2800" b="1" dirty="0"/>
              <a:t>Emotion-Aware Conversational AI</a:t>
            </a:r>
            <a:r>
              <a:rPr lang="en-IN" sz="2800" dirty="0"/>
              <a:t> – Detects patient mood and adapts responses for better engagement.</a:t>
            </a:r>
          </a:p>
          <a:p>
            <a:r>
              <a:rPr lang="en-IN" sz="2800" b="1" dirty="0"/>
              <a:t>Cross-Condition Monitoring</a:t>
            </a:r>
            <a:r>
              <a:rPr lang="en-IN" sz="2800" dirty="0"/>
              <a:t> – Simultaneous tracking of multiple chronic diseases and co-morbidities.</a:t>
            </a:r>
          </a:p>
          <a:p>
            <a:r>
              <a:rPr lang="en-IN" sz="2800" b="1" dirty="0"/>
              <a:t>Adaptive Learning Models</a:t>
            </a:r>
            <a:r>
              <a:rPr lang="en-IN" sz="2800" dirty="0"/>
              <a:t> – Continuously refine predictions based on patient feedback and new data.</a:t>
            </a:r>
          </a:p>
          <a:p>
            <a:r>
              <a:rPr lang="en-IN" sz="2800" b="1" dirty="0"/>
              <a:t>Proactive Emergency Escalation</a:t>
            </a:r>
            <a:r>
              <a:rPr lang="en-IN" sz="2800" dirty="0"/>
              <a:t> – Alerts doctors or caregivers in high-risk scenarios.</a:t>
            </a:r>
          </a:p>
          <a:p>
            <a:r>
              <a:rPr lang="en-IN" sz="2800" b="1" dirty="0"/>
              <a:t>Gamified Health Engagement</a:t>
            </a:r>
            <a:r>
              <a:rPr lang="en-IN" sz="2800" dirty="0"/>
              <a:t> – Rewards and challenges to improve patient adherence and motivation.</a:t>
            </a:r>
          </a:p>
        </p:txBody>
      </p:sp>
    </p:spTree>
    <p:extLst>
      <p:ext uri="{BB962C8B-B14F-4D97-AF65-F5344CB8AC3E}">
        <p14:creationId xmlns:p14="http://schemas.microsoft.com/office/powerpoint/2010/main" val="32020245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45986D-DBC5-8220-FE6F-7F2ABC7C4CEE}"/>
              </a:ext>
            </a:extLst>
          </p:cNvPr>
          <p:cNvSpPr>
            <a:spLocks noGrp="1"/>
          </p:cNvSpPr>
          <p:nvPr>
            <p:ph type="title"/>
          </p:nvPr>
        </p:nvSpPr>
        <p:spPr/>
        <p:txBody>
          <a:bodyPr/>
          <a:lstStyle/>
          <a:p>
            <a:r>
              <a:rPr lang="en-IN" dirty="0">
                <a:solidFill>
                  <a:schemeClr val="accent1"/>
                </a:solidFill>
              </a:rPr>
              <a:t>End users</a:t>
            </a:r>
          </a:p>
        </p:txBody>
      </p:sp>
      <p:sp>
        <p:nvSpPr>
          <p:cNvPr id="3" name="Content Placeholder 2">
            <a:extLst>
              <a:ext uri="{FF2B5EF4-FFF2-40B4-BE49-F238E27FC236}">
                <a16:creationId xmlns:a16="http://schemas.microsoft.com/office/drawing/2014/main" id="{AB679E23-F86A-AFA9-FE9C-7F5A518E8198}"/>
              </a:ext>
            </a:extLst>
          </p:cNvPr>
          <p:cNvSpPr>
            <a:spLocks noGrp="1"/>
          </p:cNvSpPr>
          <p:nvPr>
            <p:ph idx="1"/>
          </p:nvPr>
        </p:nvSpPr>
        <p:spPr/>
        <p:txBody>
          <a:bodyPr>
            <a:normAutofit fontScale="77500" lnSpcReduction="20000"/>
          </a:bodyPr>
          <a:lstStyle/>
          <a:p>
            <a:pPr marL="0" indent="0">
              <a:buNone/>
            </a:pPr>
            <a:endParaRPr lang="en-IN" sz="2800" dirty="0"/>
          </a:p>
          <a:p>
            <a:r>
              <a:rPr lang="en-IN" sz="2800" b="1" dirty="0"/>
              <a:t>Patients with Chronic Diseases</a:t>
            </a:r>
            <a:r>
              <a:rPr lang="en-IN" sz="2800" dirty="0"/>
              <a:t> – Individuals managing conditions like diabetes, hypertension, heart disease, kidney disorders, or neurodegenerative illnesses.</a:t>
            </a:r>
          </a:p>
          <a:p>
            <a:r>
              <a:rPr lang="en-IN" sz="2800" b="1" dirty="0"/>
              <a:t>Healthcare Providers</a:t>
            </a:r>
            <a:r>
              <a:rPr lang="en-IN" sz="2800" dirty="0"/>
              <a:t> – Doctors, specialists, and nurses who need continuous patient data for timely interventions.</a:t>
            </a:r>
          </a:p>
          <a:p>
            <a:r>
              <a:rPr lang="en-IN" sz="2800" b="1" dirty="0"/>
              <a:t>Hospitals &amp; Clinics</a:t>
            </a:r>
            <a:r>
              <a:rPr lang="en-IN" sz="2800" dirty="0"/>
              <a:t> – Institutions seeking efficient chronic disease management solutions.</a:t>
            </a:r>
          </a:p>
          <a:p>
            <a:r>
              <a:rPr lang="en-IN" sz="2800" b="1" dirty="0"/>
              <a:t>Caregivers &amp; Family Members</a:t>
            </a:r>
            <a:r>
              <a:rPr lang="en-IN" sz="2800" dirty="0"/>
              <a:t> – Those supporting patients in daily health management.</a:t>
            </a:r>
          </a:p>
          <a:p>
            <a:r>
              <a:rPr lang="en-IN" sz="2800" b="1" dirty="0"/>
              <a:t>Health Insurance Companies</a:t>
            </a:r>
            <a:r>
              <a:rPr lang="en-IN" sz="2800" dirty="0"/>
              <a:t> – For preventive care programs and reducing hospitalization costs.</a:t>
            </a:r>
          </a:p>
          <a:p>
            <a:r>
              <a:rPr lang="en-IN" sz="2800" b="1" dirty="0"/>
              <a:t>Public Health Agencies</a:t>
            </a:r>
            <a:r>
              <a:rPr lang="en-IN" sz="2800" dirty="0"/>
              <a:t> – Monitoring population health trends and planning interventions.</a:t>
            </a:r>
          </a:p>
          <a:p>
            <a:pPr marL="305435" indent="-305435"/>
            <a:endParaRPr lang="en-IN" sz="2800" dirty="0">
              <a:latin typeface="Calibri"/>
              <a:ea typeface="Calibri"/>
              <a:cs typeface="Calibri"/>
            </a:endParaRPr>
          </a:p>
        </p:txBody>
      </p:sp>
    </p:spTree>
    <p:extLst>
      <p:ext uri="{BB962C8B-B14F-4D97-AF65-F5344CB8AC3E}">
        <p14:creationId xmlns:p14="http://schemas.microsoft.com/office/powerpoint/2010/main" val="38190438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E32F0A-9D83-B256-3E61-FD54AA26E1D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A3410C9-747C-0C4D-FAD7-77167E836569}"/>
              </a:ext>
            </a:extLst>
          </p:cNvPr>
          <p:cNvSpPr>
            <a:spLocks noGrp="1"/>
          </p:cNvSpPr>
          <p:nvPr>
            <p:ph type="title"/>
          </p:nvPr>
        </p:nvSpPr>
        <p:spPr/>
        <p:txBody>
          <a:bodyPr/>
          <a:lstStyle/>
          <a:p>
            <a:r>
              <a:rPr lang="en-IN" dirty="0">
                <a:solidFill>
                  <a:schemeClr val="accent1"/>
                </a:solidFill>
              </a:rPr>
              <a:t>Results</a:t>
            </a:r>
          </a:p>
        </p:txBody>
      </p:sp>
      <p:pic>
        <p:nvPicPr>
          <p:cNvPr id="5" name="Picture 4" descr="A screenshot of a computer&#10;&#10;AI-generated content may be incorrect.">
            <a:extLst>
              <a:ext uri="{FF2B5EF4-FFF2-40B4-BE49-F238E27FC236}">
                <a16:creationId xmlns:a16="http://schemas.microsoft.com/office/drawing/2014/main" id="{37846332-8C1F-79B2-8B20-9F2F906A838A}"/>
              </a:ext>
            </a:extLst>
          </p:cNvPr>
          <p:cNvPicPr>
            <a:picLocks noChangeAspect="1"/>
          </p:cNvPicPr>
          <p:nvPr/>
        </p:nvPicPr>
        <p:blipFill>
          <a:blip r:embed="rId2"/>
          <a:stretch>
            <a:fillRect/>
          </a:stretch>
        </p:blipFill>
        <p:spPr>
          <a:xfrm>
            <a:off x="2433513" y="901648"/>
            <a:ext cx="7772400" cy="5054703"/>
          </a:xfrm>
          <a:prstGeom prst="rect">
            <a:avLst/>
          </a:prstGeom>
        </p:spPr>
      </p:pic>
    </p:spTree>
    <p:extLst>
      <p:ext uri="{BB962C8B-B14F-4D97-AF65-F5344CB8AC3E}">
        <p14:creationId xmlns:p14="http://schemas.microsoft.com/office/powerpoint/2010/main" val="40686685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F8070C-FF0D-BBE3-3D8A-C3794CCCE8A2}"/>
              </a:ext>
            </a:extLst>
          </p:cNvPr>
          <p:cNvSpPr>
            <a:spLocks noGrp="1"/>
          </p:cNvSpPr>
          <p:nvPr>
            <p:ph type="title"/>
          </p:nvPr>
        </p:nvSpPr>
        <p:spPr/>
        <p:txBody>
          <a:bodyPr/>
          <a:lstStyle/>
          <a:p>
            <a:r>
              <a:rPr lang="en-IN" dirty="0">
                <a:solidFill>
                  <a:schemeClr val="accent1"/>
                </a:solidFill>
              </a:rPr>
              <a:t>Results</a:t>
            </a:r>
          </a:p>
        </p:txBody>
      </p:sp>
      <p:pic>
        <p:nvPicPr>
          <p:cNvPr id="9" name="Content Placeholder 5" descr="A screenshot of a computer&#10;&#10;AI-generated content may be incorrect.">
            <a:extLst>
              <a:ext uri="{FF2B5EF4-FFF2-40B4-BE49-F238E27FC236}">
                <a16:creationId xmlns:a16="http://schemas.microsoft.com/office/drawing/2014/main" id="{B585371A-5E60-DF5B-ECF8-E4CE137EA724}"/>
              </a:ext>
            </a:extLst>
          </p:cNvPr>
          <p:cNvPicPr>
            <a:picLocks noGrp="1" noChangeAspect="1"/>
          </p:cNvPicPr>
          <p:nvPr>
            <p:ph idx="1"/>
          </p:nvPr>
        </p:nvPicPr>
        <p:blipFill>
          <a:blip r:embed="rId2"/>
          <a:stretch>
            <a:fillRect/>
          </a:stretch>
        </p:blipFill>
        <p:spPr>
          <a:xfrm>
            <a:off x="5201086" y="618067"/>
            <a:ext cx="5892797" cy="5598157"/>
          </a:xfrm>
          <a:prstGeom prst="rect">
            <a:avLst/>
          </a:prstGeom>
        </p:spPr>
      </p:pic>
      <p:pic>
        <p:nvPicPr>
          <p:cNvPr id="4" name="Picture 3" descr="A screenshot of a computer&#10;&#10;AI-generated content may be incorrect.">
            <a:extLst>
              <a:ext uri="{FF2B5EF4-FFF2-40B4-BE49-F238E27FC236}">
                <a16:creationId xmlns:a16="http://schemas.microsoft.com/office/drawing/2014/main" id="{097C7F20-F74D-1664-E949-40BA963AC5C3}"/>
              </a:ext>
            </a:extLst>
          </p:cNvPr>
          <p:cNvPicPr>
            <a:picLocks noChangeAspect="1"/>
          </p:cNvPicPr>
          <p:nvPr/>
        </p:nvPicPr>
        <p:blipFill>
          <a:blip r:embed="rId3"/>
          <a:stretch>
            <a:fillRect/>
          </a:stretch>
        </p:blipFill>
        <p:spPr>
          <a:xfrm>
            <a:off x="3321483" y="702157"/>
            <a:ext cx="7772400" cy="5549534"/>
          </a:xfrm>
          <a:prstGeom prst="rect">
            <a:avLst/>
          </a:prstGeom>
        </p:spPr>
      </p:pic>
    </p:spTree>
    <p:extLst>
      <p:ext uri="{BB962C8B-B14F-4D97-AF65-F5344CB8AC3E}">
        <p14:creationId xmlns:p14="http://schemas.microsoft.com/office/powerpoint/2010/main" val="2083715239"/>
      </p:ext>
    </p:extLst>
  </p:cSld>
  <p:clrMapOvr>
    <a:masterClrMapping/>
  </p:clrMapOvr>
</p:sld>
</file>

<file path=ppt/theme/theme1.xml><?xml version="1.0" encoding="utf-8"?>
<a:theme xmlns:a="http://schemas.openxmlformats.org/drawingml/2006/main" name="DividendVTI">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F0268AC5E70984D8FE60B7154176407" ma:contentTypeVersion="15" ma:contentTypeDescription="Create a new document." ma:contentTypeScope="" ma:versionID="104e359103f0f57b1cf9676756e5b944">
  <xsd:schema xmlns:xsd="http://www.w3.org/2001/XMLSchema" xmlns:xs="http://www.w3.org/2001/XMLSchema" xmlns:p="http://schemas.microsoft.com/office/2006/metadata/properties" xmlns:ns3="b30265f8-c5e2-4918-b4a1-b977299ca3e2" xmlns:ns4="fadb41d3-f9cb-40fb-903c-8cacaba95bb5" targetNamespace="http://schemas.microsoft.com/office/2006/metadata/properties" ma:root="true" ma:fieldsID="5615b8f8aa772998bad551f24a33de0e" ns3:_="" ns4:_="">
    <xsd:import namespace="b30265f8-c5e2-4918-b4a1-b977299ca3e2"/>
    <xsd:import namespace="fadb41d3-f9cb-40fb-903c-8cacaba95bb5"/>
    <xsd:element name="properties">
      <xsd:complexType>
        <xsd:sequence>
          <xsd:element name="documentManagement">
            <xsd:complexType>
              <xsd:all>
                <xsd:element ref="ns3:_activity" minOccurs="0"/>
                <xsd:element ref="ns4:SharedWithUsers" minOccurs="0"/>
                <xsd:element ref="ns4:SharedWithDetails" minOccurs="0"/>
                <xsd:element ref="ns4:SharingHintHash" minOccurs="0"/>
                <xsd:element ref="ns3:MediaServiceMetadata" minOccurs="0"/>
                <xsd:element ref="ns3:MediaServiceFastMetadata" minOccurs="0"/>
                <xsd:element ref="ns3:MediaServiceSearchProperties" minOccurs="0"/>
                <xsd:element ref="ns3:MediaServiceDateTaken" minOccurs="0"/>
                <xsd:element ref="ns3:MediaServiceObjectDetectorVersions" minOccurs="0"/>
                <xsd:element ref="ns3:MediaServiceSystemTags" minOccurs="0"/>
                <xsd:element ref="ns3:MediaServiceOCR" minOccurs="0"/>
                <xsd:element ref="ns3:MediaServiceGenerationTime" minOccurs="0"/>
                <xsd:element ref="ns3:MediaServiceEventHashCode" minOccurs="0"/>
                <xsd:element ref="ns3:MediaLengthInSeconds" minOccurs="0"/>
                <xsd:element ref="ns3: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30265f8-c5e2-4918-b4a1-b977299ca3e2" elementFormDefault="qualified">
    <xsd:import namespace="http://schemas.microsoft.com/office/2006/documentManagement/types"/>
    <xsd:import namespace="http://schemas.microsoft.com/office/infopath/2007/PartnerControls"/>
    <xsd:element name="_activity" ma:index="8" nillable="true" ma:displayName="_activity" ma:hidden="true" ma:internalName="_activity">
      <xsd:simpleType>
        <xsd:restriction base="dms:Note"/>
      </xsd:simpleType>
    </xsd:element>
    <xsd:element name="MediaServiceMetadata" ma:index="12" nillable="true" ma:displayName="MediaServiceMetadata" ma:hidden="true" ma:internalName="MediaServiceMetadata" ma:readOnly="true">
      <xsd:simpleType>
        <xsd:restriction base="dms:Note"/>
      </xsd:simpleType>
    </xsd:element>
    <xsd:element name="MediaServiceFastMetadata" ma:index="13" nillable="true" ma:displayName="MediaServiceFastMetadata" ma:hidden="true" ma:internalName="MediaServiceFastMetadata" ma:readOnly="true">
      <xsd:simpleType>
        <xsd:restriction base="dms:Note"/>
      </xsd:simpleType>
    </xsd:element>
    <xsd:element name="MediaServiceSearchProperties" ma:index="14" nillable="true" ma:displayName="MediaServiceSearchProperties" ma:hidden="true" ma:internalName="MediaServiceSearchProperties" ma:readOnly="true">
      <xsd:simpleType>
        <xsd:restriction base="dms:Note"/>
      </xsd:simpleType>
    </xsd:element>
    <xsd:element name="MediaServiceDateTaken" ma:index="15" nillable="true" ma:displayName="MediaServiceDateTaken" ma:hidden="true" ma:indexed="true" ma:internalName="MediaServiceDateTaken" ma:readOnly="true">
      <xsd:simpleType>
        <xsd:restriction base="dms:Text"/>
      </xsd:simpleType>
    </xsd:element>
    <xsd:element name="MediaServiceObjectDetectorVersions" ma:index="16" nillable="true" ma:displayName="MediaServiceObjectDetectorVersions" ma:hidden="true" ma:indexed="true" ma:internalName="MediaServiceObjectDetectorVersions" ma:readOnly="true">
      <xsd:simpleType>
        <xsd:restriction base="dms:Text"/>
      </xsd:simpleType>
    </xsd:element>
    <xsd:element name="MediaServiceSystemTags" ma:index="17" nillable="true" ma:displayName="MediaServiceSystemTags" ma:hidden="true" ma:internalName="MediaServiceSystemTags" ma:readOnly="true">
      <xsd:simpleType>
        <xsd:restriction base="dms:Note"/>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GenerationTime" ma:index="19" nillable="true" ma:displayName="MediaServiceGenerationTime" ma:hidden="true" ma:internalName="MediaServiceGenerationTime"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LengthInSeconds" ma:index="21" nillable="true" ma:displayName="MediaLengthInSeconds" ma:hidden="true" ma:internalName="MediaLengthInSeconds" ma:readOnly="true">
      <xsd:simpleType>
        <xsd:restriction base="dms:Unknown"/>
      </xsd:simpleType>
    </xsd:element>
    <xsd:element name="MediaServiceLocation" ma:index="22" nillable="true" ma:displayName="Location" ma:indexed="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adb41d3-f9cb-40fb-903c-8cacaba95bb5" elementFormDefault="qualified">
    <xsd:import namespace="http://schemas.microsoft.com/office/2006/documentManagement/types"/>
    <xsd:import namespace="http://schemas.microsoft.com/office/infopath/2007/PartnerControls"/>
    <xsd:element name="SharedWithUsers" ma:index="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0" nillable="true" ma:displayName="Shared With Details" ma:internalName="SharedWithDetails" ma:readOnly="true">
      <xsd:simpleType>
        <xsd:restriction base="dms:Note">
          <xsd:maxLength value="255"/>
        </xsd:restriction>
      </xsd:simpleType>
    </xsd:element>
    <xsd:element name="SharingHintHash" ma:index="11"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activity xmlns="b30265f8-c5e2-4918-b4a1-b977299ca3e2"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DD71778-17EE-4151-88AE-C8F4E8043BD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30265f8-c5e2-4918-b4a1-b977299ca3e2"/>
    <ds:schemaRef ds:uri="fadb41d3-f9cb-40fb-903c-8cacaba95bb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D289AE2-D2AE-49D1-AFAC-3A79F6794255}">
  <ds:schemaRefs>
    <ds:schemaRef ds:uri="http://www.w3.org/XML/1998/namespace"/>
    <ds:schemaRef ds:uri="http://purl.org/dc/dcmitype/"/>
    <ds:schemaRef ds:uri="http://purl.org/dc/terms/"/>
    <ds:schemaRef ds:uri="fadb41d3-f9cb-40fb-903c-8cacaba95bb5"/>
    <ds:schemaRef ds:uri="http://purl.org/dc/elements/1.1/"/>
    <ds:schemaRef ds:uri="http://schemas.microsoft.com/office/2006/documentManagement/types"/>
    <ds:schemaRef ds:uri="http://schemas.microsoft.com/office/infopath/2007/PartnerControls"/>
    <ds:schemaRef ds:uri="http://schemas.openxmlformats.org/package/2006/metadata/core-properties"/>
    <ds:schemaRef ds:uri="b30265f8-c5e2-4918-b4a1-b977299ca3e2"/>
    <ds:schemaRef ds:uri="http://schemas.microsoft.com/office/2006/metadata/properties"/>
  </ds:schemaRefs>
</ds:datastoreItem>
</file>

<file path=customXml/itemProps3.xml><?xml version="1.0" encoding="utf-8"?>
<ds:datastoreItem xmlns:ds="http://schemas.openxmlformats.org/officeDocument/2006/customXml" ds:itemID="{927BD4C1-B6B1-4715-ABF9-E660A51A4EA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Future forward</Template>
  <TotalTime>1242</TotalTime>
  <Words>772</Words>
  <Application>Microsoft Macintosh PowerPoint</Application>
  <PresentationFormat>Widescreen</PresentationFormat>
  <Paragraphs>68</Paragraphs>
  <Slides>18</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18</vt:i4>
      </vt:variant>
    </vt:vector>
  </HeadingPairs>
  <TitlesOfParts>
    <vt:vector size="25" baseType="lpstr">
      <vt:lpstr>Arial</vt:lpstr>
      <vt:lpstr>Calibri</vt:lpstr>
      <vt:lpstr>Calibri Light</vt:lpstr>
      <vt:lpstr>Franklin Gothic Book</vt:lpstr>
      <vt:lpstr>Franklin Gothic Demi</vt:lpstr>
      <vt:lpstr>Wingdings 2</vt:lpstr>
      <vt:lpstr>DividendVTI</vt:lpstr>
      <vt:lpstr>Ai Agents Revolutionising Chronic Disease Monitoring</vt:lpstr>
      <vt:lpstr>OUTLINE</vt:lpstr>
      <vt:lpstr>Problem Statement</vt:lpstr>
      <vt:lpstr>Technology  used</vt:lpstr>
      <vt:lpstr>IBM cloud services used</vt:lpstr>
      <vt:lpstr>Wow factors</vt:lpstr>
      <vt:lpstr>End users</vt:lpstr>
      <vt:lpstr>Results</vt:lpstr>
      <vt:lpstr>Results</vt:lpstr>
      <vt:lpstr>Results</vt:lpstr>
      <vt:lpstr>Results</vt:lpstr>
      <vt:lpstr>Conclusion</vt:lpstr>
      <vt:lpstr>PowerPoint Presentation</vt:lpstr>
      <vt:lpstr>IBM Certifications</vt:lpstr>
      <vt:lpstr>PowerPoint Presentation</vt:lpstr>
      <vt:lpstr>PowerPoint Presentation</vt:lpstr>
      <vt:lpstr>GitHub Link</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SkillsBuild Partner Update template</dc:title>
  <dc:creator>Vaibhav Ostwal</dc:creator>
  <cp:lastModifiedBy>Abhishek Kumar</cp:lastModifiedBy>
  <cp:revision>146</cp:revision>
  <dcterms:created xsi:type="dcterms:W3CDTF">2021-05-26T16:50:10Z</dcterms:created>
  <dcterms:modified xsi:type="dcterms:W3CDTF">2025-08-04T10:14:13Z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0x0101007F0268AC5E70984D8FE60B7154176407</vt:lpwstr>
  </property>
</Properties>
</file>